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5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media/image1.wmf" ContentType="image/x-wmf"/>
  <Override PartName="/ppt/media/image2.png" ContentType="image/png"/>
  <Override PartName="/ppt/media/image3.wmf" ContentType="image/x-wmf"/>
  <Override PartName="/ppt/media/image4.png" ContentType="image/png"/>
  <Override PartName="/ppt/media/image11.png" ContentType="image/png"/>
  <Override PartName="/ppt/media/image5.jpeg" ContentType="image/jpeg"/>
  <Override PartName="/ppt/media/image7.png" ContentType="image/png"/>
  <Override PartName="/ppt/media/image6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2.png" ContentType="image/png"/>
  <Override PartName="/ppt/media/image13.jpeg" ContentType="image/jpe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Pulse para desplazar la diapositiva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Pulse para editar el formato de las notas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&lt;cabecera&gt;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66374459-AB98-49B5-8292-BC554F80645E}" type="slidenum"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 defTabSz="6858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d-ID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here is a background placeholder</a:t>
            </a:r>
            <a:r>
              <a:rPr b="0" lang="id-ID" sz="2000" spc="-1" strike="noStrike">
                <a:solidFill>
                  <a:srgbClr val="000000"/>
                </a:solidFill>
                <a:latin typeface="Arial"/>
              </a:rPr>
              <a:t> in this slide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. 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6858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d-ID" sz="2000" spc="-1" strike="noStrike">
                <a:solidFill>
                  <a:srgbClr val="000000"/>
                </a:solidFill>
                <a:latin typeface="Arial"/>
              </a:rPr>
              <a:t>To change the images :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6858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id-ID" sz="2000" spc="-1" strike="noStrike">
                <a:solidFill>
                  <a:srgbClr val="000000"/>
                </a:solidFill>
                <a:latin typeface="Arial"/>
              </a:rPr>
              <a:t>Right C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lick </a:t>
            </a:r>
            <a:r>
              <a:rPr b="0" lang="id-ID" sz="2000" spc="-1" strike="noStrike">
                <a:solidFill>
                  <a:srgbClr val="000000"/>
                </a:solidFill>
                <a:latin typeface="Arial"/>
              </a:rPr>
              <a:t>and </a:t>
            </a:r>
            <a:r>
              <a:rPr b="1" lang="id-ID" sz="2000" spc="-1" strike="noStrike">
                <a:solidFill>
                  <a:srgbClr val="000000"/>
                </a:solidFill>
                <a:latin typeface="Arial"/>
              </a:rPr>
              <a:t>Select Format Background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-&gt;</a:t>
            </a:r>
            <a:r>
              <a:rPr b="0" lang="id-ID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id-ID" sz="2000" spc="-1" strike="noStrike">
                <a:solidFill>
                  <a:srgbClr val="000000"/>
                </a:solidFill>
                <a:latin typeface="Arial"/>
              </a:rPr>
              <a:t>Select</a:t>
            </a:r>
            <a:r>
              <a:rPr b="0" lang="id-ID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id-ID" sz="2000" spc="-1" strike="noStrike">
                <a:solidFill>
                  <a:srgbClr val="000000"/>
                </a:solidFill>
                <a:latin typeface="Arial"/>
              </a:rPr>
              <a:t>FILL</a:t>
            </a:r>
            <a:r>
              <a:rPr b="0" lang="id-ID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-&gt;</a:t>
            </a:r>
            <a:r>
              <a:rPr b="1" lang="id-ID" sz="2000" spc="-1" strike="noStrike">
                <a:solidFill>
                  <a:srgbClr val="000000"/>
                </a:solidFill>
                <a:latin typeface="Arial"/>
              </a:rPr>
              <a:t> Picture Or Texture Fill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-&gt;</a:t>
            </a:r>
            <a:r>
              <a:rPr b="0" lang="id-ID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id-ID" sz="2000" spc="-1" strike="noStrike">
                <a:solidFill>
                  <a:srgbClr val="000000"/>
                </a:solidFill>
                <a:latin typeface="Arial"/>
              </a:rPr>
              <a:t>Select File...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d-ID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2981A7C-AB53-4FBA-980B-CD0A09AA7979}" type="slidenum">
              <a:rPr b="0" lang="id-ID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 defTabSz="6858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d-ID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here is a background placeholder</a:t>
            </a:r>
            <a:r>
              <a:rPr b="0" lang="id-ID" sz="2000" spc="-1" strike="noStrike">
                <a:solidFill>
                  <a:srgbClr val="000000"/>
                </a:solidFill>
                <a:latin typeface="Arial"/>
              </a:rPr>
              <a:t> in this slide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. 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6858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d-ID" sz="2000" spc="-1" strike="noStrike">
                <a:solidFill>
                  <a:srgbClr val="000000"/>
                </a:solidFill>
                <a:latin typeface="Arial"/>
              </a:rPr>
              <a:t>To change the images :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6858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id-ID" sz="2000" spc="-1" strike="noStrike">
                <a:solidFill>
                  <a:srgbClr val="000000"/>
                </a:solidFill>
                <a:latin typeface="Arial"/>
              </a:rPr>
              <a:t>Right C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lick </a:t>
            </a:r>
            <a:r>
              <a:rPr b="0" lang="id-ID" sz="2000" spc="-1" strike="noStrike">
                <a:solidFill>
                  <a:srgbClr val="000000"/>
                </a:solidFill>
                <a:latin typeface="Arial"/>
              </a:rPr>
              <a:t>and </a:t>
            </a:r>
            <a:r>
              <a:rPr b="1" lang="id-ID" sz="2000" spc="-1" strike="noStrike">
                <a:solidFill>
                  <a:srgbClr val="000000"/>
                </a:solidFill>
                <a:latin typeface="Arial"/>
              </a:rPr>
              <a:t>Select Format Background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-&gt;</a:t>
            </a:r>
            <a:r>
              <a:rPr b="0" lang="id-ID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id-ID" sz="2000" spc="-1" strike="noStrike">
                <a:solidFill>
                  <a:srgbClr val="000000"/>
                </a:solidFill>
                <a:latin typeface="Arial"/>
              </a:rPr>
              <a:t>Select</a:t>
            </a:r>
            <a:r>
              <a:rPr b="0" lang="id-ID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id-ID" sz="2000" spc="-1" strike="noStrike">
                <a:solidFill>
                  <a:srgbClr val="000000"/>
                </a:solidFill>
                <a:latin typeface="Arial"/>
              </a:rPr>
              <a:t>FILL</a:t>
            </a:r>
            <a:r>
              <a:rPr b="0" lang="id-ID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-&gt;</a:t>
            </a:r>
            <a:r>
              <a:rPr b="1" lang="id-ID" sz="2000" spc="-1" strike="noStrike">
                <a:solidFill>
                  <a:srgbClr val="000000"/>
                </a:solidFill>
                <a:latin typeface="Arial"/>
              </a:rPr>
              <a:t> Picture Or Texture Fill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-&gt;</a:t>
            </a:r>
            <a:r>
              <a:rPr b="0" lang="id-ID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id-ID" sz="2000" spc="-1" strike="noStrike">
                <a:solidFill>
                  <a:srgbClr val="000000"/>
                </a:solidFill>
                <a:latin typeface="Arial"/>
              </a:rPr>
              <a:t>Select File...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id-ID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C7C9894-7710-4322-A6B1-3753AB74AA0B}" type="slidenum">
              <a:rPr b="0" lang="id-ID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wmf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3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"/>
          <p:cNvPicPr/>
          <p:nvPr/>
        </p:nvPicPr>
        <p:blipFill>
          <a:blip r:embed="rId2"/>
          <a:stretch/>
        </p:blipFill>
        <p:spPr>
          <a:xfrm>
            <a:off x="6120" y="0"/>
            <a:ext cx="12185280" cy="6876360"/>
          </a:xfrm>
          <a:prstGeom prst="rect">
            <a:avLst/>
          </a:prstGeom>
          <a:ln w="0">
            <a:noFill/>
          </a:ln>
        </p:spPr>
      </p:pic>
      <p:sp>
        <p:nvSpPr>
          <p:cNvPr id="3" name="Text Placeholder 11"/>
          <p:cNvSpPr/>
          <p:nvPr/>
        </p:nvSpPr>
        <p:spPr>
          <a:xfrm>
            <a:off x="8136720" y="4856040"/>
            <a:ext cx="2691720" cy="382680"/>
          </a:xfrm>
          <a:prstGeom prst="roundRect">
            <a:avLst>
              <a:gd name="adj" fmla="val 50000"/>
            </a:avLst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" name="Group 14"/>
          <p:cNvGrpSpPr/>
          <p:nvPr/>
        </p:nvGrpSpPr>
        <p:grpSpPr>
          <a:xfrm>
            <a:off x="8887680" y="5498280"/>
            <a:ext cx="1189440" cy="308160"/>
            <a:chOff x="8887680" y="5498280"/>
            <a:chExt cx="1189440" cy="308160"/>
          </a:xfrm>
        </p:grpSpPr>
        <p:sp>
          <p:nvSpPr>
            <p:cNvPr id="5" name="Freeform 9"/>
            <p:cNvSpPr/>
            <p:nvPr/>
          </p:nvSpPr>
          <p:spPr>
            <a:xfrm>
              <a:off x="8887680" y="5498280"/>
              <a:ext cx="300240" cy="308160"/>
            </a:xfrm>
            <a:custGeom>
              <a:avLst/>
              <a:gdLst>
                <a:gd name="textAreaLeft" fmla="*/ 0 w 300240"/>
                <a:gd name="textAreaRight" fmla="*/ 300960 w 300240"/>
                <a:gd name="textAreaTop" fmla="*/ 0 h 308160"/>
                <a:gd name="textAreaBottom" fmla="*/ 308880 h 308160"/>
              </a:gdLst>
              <a:ahLst/>
              <a:rect l="textAreaLeft" t="textAreaTop" r="textAreaRight" b="textAreaBottom"/>
              <a:pathLst>
                <a:path w="97" h="97">
                  <a:moveTo>
                    <a:pt x="49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5"/>
                    <a:pt x="22" y="97"/>
                    <a:pt x="49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9" y="0"/>
                  </a:cubicBezTo>
                  <a:close/>
                  <a:moveTo>
                    <a:pt x="61" y="50"/>
                  </a:moveTo>
                  <a:cubicBezTo>
                    <a:pt x="53" y="50"/>
                    <a:pt x="53" y="50"/>
                    <a:pt x="53" y="50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29"/>
                    <a:pt x="43" y="22"/>
                    <a:pt x="53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2"/>
                    <a:pt x="53" y="32"/>
                    <a:pt x="53" y="34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62" y="40"/>
                    <a:pt x="62" y="40"/>
                    <a:pt x="62" y="40"/>
                  </a:cubicBezTo>
                  <a:lnTo>
                    <a:pt x="61" y="50"/>
                  </a:lnTo>
                  <a:close/>
                  <a:moveTo>
                    <a:pt x="61" y="50"/>
                  </a:moveTo>
                  <a:cubicBezTo>
                    <a:pt x="61" y="50"/>
                    <a:pt x="61" y="50"/>
                    <a:pt x="61" y="50"/>
                  </a:cubicBezTo>
                </a:path>
              </a:pathLst>
            </a:custGeom>
            <a:solidFill>
              <a:schemeClr val="bg1">
                <a:alpha val="1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id-ID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6" name="Freeform 10"/>
            <p:cNvSpPr/>
            <p:nvPr/>
          </p:nvSpPr>
          <p:spPr>
            <a:xfrm>
              <a:off x="9330120" y="5498280"/>
              <a:ext cx="300240" cy="308160"/>
            </a:xfrm>
            <a:custGeom>
              <a:avLst/>
              <a:gdLst>
                <a:gd name="textAreaLeft" fmla="*/ 0 w 300240"/>
                <a:gd name="textAreaRight" fmla="*/ 300960 w 300240"/>
                <a:gd name="textAreaTop" fmla="*/ 0 h 308160"/>
                <a:gd name="textAreaBottom" fmla="*/ 308880 h 308160"/>
              </a:gdLst>
              <a:ahLst/>
              <a:rect l="textAreaLeft" t="textAreaTop" r="textAreaRight" b="textAreaBottom"/>
              <a:pathLst>
                <a:path w="97" h="97">
                  <a:moveTo>
                    <a:pt x="48" y="0"/>
                  </a:moveTo>
                  <a:cubicBezTo>
                    <a:pt x="21" y="0"/>
                    <a:pt x="0" y="22"/>
                    <a:pt x="0" y="48"/>
                  </a:cubicBezTo>
                  <a:cubicBezTo>
                    <a:pt x="0" y="75"/>
                    <a:pt x="21" y="97"/>
                    <a:pt x="48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8" y="0"/>
                  </a:cubicBezTo>
                  <a:close/>
                  <a:moveTo>
                    <a:pt x="72" y="41"/>
                  </a:moveTo>
                  <a:cubicBezTo>
                    <a:pt x="72" y="41"/>
                    <a:pt x="72" y="42"/>
                    <a:pt x="72" y="42"/>
                  </a:cubicBezTo>
                  <a:cubicBezTo>
                    <a:pt x="72" y="58"/>
                    <a:pt x="61" y="75"/>
                    <a:pt x="39" y="75"/>
                  </a:cubicBezTo>
                  <a:cubicBezTo>
                    <a:pt x="33" y="75"/>
                    <a:pt x="27" y="73"/>
                    <a:pt x="21" y="70"/>
                  </a:cubicBezTo>
                  <a:cubicBezTo>
                    <a:pt x="22" y="70"/>
                    <a:pt x="23" y="70"/>
                    <a:pt x="24" y="70"/>
                  </a:cubicBezTo>
                  <a:cubicBezTo>
                    <a:pt x="30" y="70"/>
                    <a:pt x="35" y="68"/>
                    <a:pt x="39" y="65"/>
                  </a:cubicBezTo>
                  <a:cubicBezTo>
                    <a:pt x="34" y="65"/>
                    <a:pt x="29" y="62"/>
                    <a:pt x="28" y="57"/>
                  </a:cubicBezTo>
                  <a:cubicBezTo>
                    <a:pt x="29" y="57"/>
                    <a:pt x="29" y="57"/>
                    <a:pt x="30" y="57"/>
                  </a:cubicBezTo>
                  <a:cubicBezTo>
                    <a:pt x="31" y="57"/>
                    <a:pt x="32" y="57"/>
                    <a:pt x="33" y="57"/>
                  </a:cubicBezTo>
                  <a:cubicBezTo>
                    <a:pt x="28" y="56"/>
                    <a:pt x="24" y="51"/>
                    <a:pt x="24" y="46"/>
                  </a:cubicBezTo>
                  <a:cubicBezTo>
                    <a:pt x="24" y="46"/>
                    <a:pt x="24" y="45"/>
                    <a:pt x="24" y="45"/>
                  </a:cubicBezTo>
                  <a:cubicBezTo>
                    <a:pt x="25" y="46"/>
                    <a:pt x="27" y="47"/>
                    <a:pt x="29" y="47"/>
                  </a:cubicBezTo>
                  <a:cubicBezTo>
                    <a:pt x="26" y="45"/>
                    <a:pt x="24" y="41"/>
                    <a:pt x="24" y="37"/>
                  </a:cubicBezTo>
                  <a:cubicBezTo>
                    <a:pt x="24" y="35"/>
                    <a:pt x="24" y="33"/>
                    <a:pt x="25" y="31"/>
                  </a:cubicBezTo>
                  <a:cubicBezTo>
                    <a:pt x="31" y="38"/>
                    <a:pt x="40" y="43"/>
                    <a:pt x="49" y="44"/>
                  </a:cubicBezTo>
                  <a:cubicBezTo>
                    <a:pt x="49" y="43"/>
                    <a:pt x="49" y="42"/>
                    <a:pt x="49" y="41"/>
                  </a:cubicBezTo>
                  <a:cubicBezTo>
                    <a:pt x="49" y="34"/>
                    <a:pt x="54" y="29"/>
                    <a:pt x="61" y="29"/>
                  </a:cubicBezTo>
                  <a:cubicBezTo>
                    <a:pt x="64" y="29"/>
                    <a:pt x="67" y="31"/>
                    <a:pt x="69" y="33"/>
                  </a:cubicBezTo>
                  <a:cubicBezTo>
                    <a:pt x="72" y="32"/>
                    <a:pt x="74" y="31"/>
                    <a:pt x="76" y="30"/>
                  </a:cubicBezTo>
                  <a:cubicBezTo>
                    <a:pt x="76" y="33"/>
                    <a:pt x="74" y="35"/>
                    <a:pt x="71" y="37"/>
                  </a:cubicBezTo>
                  <a:cubicBezTo>
                    <a:pt x="74" y="36"/>
                    <a:pt x="76" y="36"/>
                    <a:pt x="78" y="35"/>
                  </a:cubicBezTo>
                  <a:cubicBezTo>
                    <a:pt x="76" y="37"/>
                    <a:pt x="75" y="39"/>
                    <a:pt x="72" y="41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id-ID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7" name="Freeform 11"/>
            <p:cNvSpPr/>
            <p:nvPr/>
          </p:nvSpPr>
          <p:spPr>
            <a:xfrm>
              <a:off x="9781920" y="5504760"/>
              <a:ext cx="295200" cy="301680"/>
            </a:xfrm>
            <a:custGeom>
              <a:avLst/>
              <a:gdLst>
                <a:gd name="textAreaLeft" fmla="*/ 0 w 295200"/>
                <a:gd name="textAreaRight" fmla="*/ 295920 w 295200"/>
                <a:gd name="textAreaTop" fmla="*/ 0 h 301680"/>
                <a:gd name="textAreaBottom" fmla="*/ 302400 h 301680"/>
              </a:gdLst>
              <a:ahLst/>
              <a:rect l="textAreaLeft" t="textAreaTop" r="textAreaRight" b="textAreaBottom"/>
              <a:pathLst>
                <a:path w="95" h="95">
                  <a:moveTo>
                    <a:pt x="8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2"/>
                    <a:pt x="3" y="95"/>
                    <a:pt x="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92" y="95"/>
                    <a:pt x="95" y="92"/>
                    <a:pt x="95" y="88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3"/>
                    <a:pt x="92" y="0"/>
                    <a:pt x="88" y="0"/>
                  </a:cubicBezTo>
                  <a:close/>
                  <a:moveTo>
                    <a:pt x="29" y="79"/>
                  </a:moveTo>
                  <a:cubicBezTo>
                    <a:pt x="15" y="79"/>
                    <a:pt x="15" y="79"/>
                    <a:pt x="15" y="7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79"/>
                  </a:lnTo>
                  <a:close/>
                  <a:moveTo>
                    <a:pt x="22" y="31"/>
                  </a:moveTo>
                  <a:cubicBezTo>
                    <a:pt x="22" y="31"/>
                    <a:pt x="22" y="31"/>
                    <a:pt x="22" y="31"/>
                  </a:cubicBezTo>
                  <a:cubicBezTo>
                    <a:pt x="17" y="31"/>
                    <a:pt x="14" y="27"/>
                    <a:pt x="14" y="23"/>
                  </a:cubicBezTo>
                  <a:cubicBezTo>
                    <a:pt x="14" y="19"/>
                    <a:pt x="17" y="16"/>
                    <a:pt x="22" y="16"/>
                  </a:cubicBezTo>
                  <a:cubicBezTo>
                    <a:pt x="27" y="16"/>
                    <a:pt x="30" y="19"/>
                    <a:pt x="30" y="23"/>
                  </a:cubicBezTo>
                  <a:cubicBezTo>
                    <a:pt x="30" y="27"/>
                    <a:pt x="27" y="31"/>
                    <a:pt x="22" y="31"/>
                  </a:cubicBezTo>
                  <a:close/>
                  <a:moveTo>
                    <a:pt x="80" y="79"/>
                  </a:moveTo>
                  <a:cubicBezTo>
                    <a:pt x="66" y="79"/>
                    <a:pt x="66" y="79"/>
                    <a:pt x="66" y="79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6" y="51"/>
                    <a:pt x="64" y="47"/>
                    <a:pt x="59" y="47"/>
                  </a:cubicBezTo>
                  <a:cubicBezTo>
                    <a:pt x="55" y="47"/>
                    <a:pt x="53" y="49"/>
                    <a:pt x="52" y="52"/>
                  </a:cubicBezTo>
                  <a:cubicBezTo>
                    <a:pt x="51" y="53"/>
                    <a:pt x="51" y="54"/>
                    <a:pt x="51" y="55"/>
                  </a:cubicBezTo>
                  <a:cubicBezTo>
                    <a:pt x="51" y="79"/>
                    <a:pt x="51" y="79"/>
                    <a:pt x="51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7" y="40"/>
                    <a:pt x="37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3" y="40"/>
                    <a:pt x="56" y="35"/>
                    <a:pt x="64" y="35"/>
                  </a:cubicBezTo>
                  <a:cubicBezTo>
                    <a:pt x="73" y="35"/>
                    <a:pt x="80" y="41"/>
                    <a:pt x="80" y="55"/>
                  </a:cubicBezTo>
                  <a:lnTo>
                    <a:pt x="80" y="79"/>
                  </a:lnTo>
                  <a:close/>
                  <a:moveTo>
                    <a:pt x="51" y="43"/>
                  </a:moveTo>
                  <a:cubicBezTo>
                    <a:pt x="51" y="43"/>
                    <a:pt x="51" y="42"/>
                    <a:pt x="51" y="42"/>
                  </a:cubicBezTo>
                  <a:cubicBezTo>
                    <a:pt x="51" y="43"/>
                    <a:pt x="51" y="43"/>
                    <a:pt x="51" y="43"/>
                  </a:cubicBezTo>
                  <a:close/>
                  <a:moveTo>
                    <a:pt x="51" y="43"/>
                  </a:moveTo>
                  <a:cubicBezTo>
                    <a:pt x="51" y="43"/>
                    <a:pt x="51" y="43"/>
                    <a:pt x="51" y="43"/>
                  </a:cubicBezTo>
                </a:path>
              </a:pathLst>
            </a:custGeom>
            <a:solidFill>
              <a:schemeClr val="bg1">
                <a:alpha val="1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id-ID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8" name="Freeform 5"/>
          <p:cNvSpPr/>
          <p:nvPr/>
        </p:nvSpPr>
        <p:spPr>
          <a:xfrm>
            <a:off x="9051120" y="3613320"/>
            <a:ext cx="862920" cy="61200"/>
          </a:xfrm>
          <a:custGeom>
            <a:avLst/>
            <a:gdLst>
              <a:gd name="textAreaLeft" fmla="*/ 0 w 862920"/>
              <a:gd name="textAreaRight" fmla="*/ 863640 w 862920"/>
              <a:gd name="textAreaTop" fmla="*/ 0 h 61200"/>
              <a:gd name="textAreaBottom" fmla="*/ 61920 h 61200"/>
            </a:gdLst>
            <a:ahLst/>
            <a:rect l="textAreaLeft" t="textAreaTop" r="textAreaRight" b="textAreaBottom"/>
            <a:pathLst>
              <a:path w="228" h="14">
                <a:moveTo>
                  <a:pt x="228" y="7"/>
                </a:moveTo>
                <a:cubicBezTo>
                  <a:pt x="228" y="11"/>
                  <a:pt x="225" y="14"/>
                  <a:pt x="221" y="14"/>
                </a:cubicBezTo>
                <a:cubicBezTo>
                  <a:pt x="7" y="14"/>
                  <a:pt x="7" y="14"/>
                  <a:pt x="7" y="14"/>
                </a:cubicBezTo>
                <a:cubicBezTo>
                  <a:pt x="4" y="14"/>
                  <a:pt x="0" y="11"/>
                  <a:pt x="0" y="7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4" y="0"/>
                  <a:pt x="7" y="0"/>
                </a:cubicBezTo>
                <a:cubicBezTo>
                  <a:pt x="221" y="0"/>
                  <a:pt x="221" y="0"/>
                  <a:pt x="221" y="0"/>
                </a:cubicBezTo>
                <a:cubicBezTo>
                  <a:pt x="225" y="0"/>
                  <a:pt x="228" y="3"/>
                  <a:pt x="228" y="7"/>
                </a:cubicBezTo>
                <a:close/>
              </a:path>
            </a:pathLst>
          </a:custGeom>
          <a:solidFill>
            <a:srgbClr val="f68a2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30960" bIns="30960" anchor="t">
            <a:noAutofit/>
          </a:bodyPr>
          <a:p>
            <a:pPr defTabSz="914400">
              <a:lnSpc>
                <a:spcPct val="100000"/>
              </a:lnSpc>
            </a:pPr>
            <a:endParaRPr b="0" lang="id-ID" sz="18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9" name="Picture 15" descr=""/>
          <p:cNvPicPr/>
          <p:nvPr/>
        </p:nvPicPr>
        <p:blipFill>
          <a:blip r:embed="rId3"/>
          <a:stretch/>
        </p:blipFill>
        <p:spPr>
          <a:xfrm>
            <a:off x="8033400" y="1540800"/>
            <a:ext cx="2894400" cy="754920"/>
          </a:xfrm>
          <a:prstGeom prst="rect">
            <a:avLst/>
          </a:prstGeom>
          <a:ln w="0">
            <a:noFill/>
          </a:ln>
        </p:spPr>
      </p:pic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2e33">
            <a:alpha val="9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2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rgbClr val="262e3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id-ID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3" name="Picture 9" descr=""/>
          <p:cNvPicPr/>
          <p:nvPr/>
        </p:nvPicPr>
        <p:blipFill>
          <a:blip r:embed="rId2"/>
          <a:stretch/>
        </p:blipFill>
        <p:spPr>
          <a:xfrm>
            <a:off x="-2089440" y="-959400"/>
            <a:ext cx="14591520" cy="7978680"/>
          </a:xfrm>
          <a:prstGeom prst="rect">
            <a:avLst/>
          </a:prstGeom>
          <a:ln w="0">
            <a:noFill/>
          </a:ln>
        </p:spPr>
      </p:pic>
      <p:sp>
        <p:nvSpPr>
          <p:cNvPr id="14" name="Text Placeholder 11"/>
          <p:cNvSpPr/>
          <p:nvPr/>
        </p:nvSpPr>
        <p:spPr>
          <a:xfrm>
            <a:off x="476280" y="4182120"/>
            <a:ext cx="2691720" cy="382680"/>
          </a:xfrm>
          <a:prstGeom prst="roundRect">
            <a:avLst>
              <a:gd name="adj" fmla="val 50000"/>
            </a:avLst>
          </a:prstGeom>
          <a:noFill/>
          <a:ln w="0">
            <a:solidFill>
              <a:srgbClr val="f68a1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endParaRPr b="0" lang="es-ES" sz="12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5" name="Group 18"/>
          <p:cNvGrpSpPr/>
          <p:nvPr/>
        </p:nvGrpSpPr>
        <p:grpSpPr>
          <a:xfrm>
            <a:off x="646920" y="4782600"/>
            <a:ext cx="1189440" cy="308160"/>
            <a:chOff x="646920" y="4782600"/>
            <a:chExt cx="1189440" cy="308160"/>
          </a:xfrm>
        </p:grpSpPr>
        <p:sp>
          <p:nvSpPr>
            <p:cNvPr id="16" name="Freeform 9"/>
            <p:cNvSpPr/>
            <p:nvPr/>
          </p:nvSpPr>
          <p:spPr>
            <a:xfrm>
              <a:off x="646920" y="4782600"/>
              <a:ext cx="300240" cy="308160"/>
            </a:xfrm>
            <a:custGeom>
              <a:avLst/>
              <a:gdLst>
                <a:gd name="textAreaLeft" fmla="*/ 0 w 300240"/>
                <a:gd name="textAreaRight" fmla="*/ 300960 w 300240"/>
                <a:gd name="textAreaTop" fmla="*/ 0 h 308160"/>
                <a:gd name="textAreaBottom" fmla="*/ 308880 h 308160"/>
              </a:gdLst>
              <a:ahLst/>
              <a:rect l="textAreaLeft" t="textAreaTop" r="textAreaRight" b="textAreaBottom"/>
              <a:pathLst>
                <a:path w="97" h="97">
                  <a:moveTo>
                    <a:pt x="49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5"/>
                    <a:pt x="22" y="97"/>
                    <a:pt x="49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9" y="0"/>
                  </a:cubicBezTo>
                  <a:close/>
                  <a:moveTo>
                    <a:pt x="61" y="50"/>
                  </a:moveTo>
                  <a:cubicBezTo>
                    <a:pt x="53" y="50"/>
                    <a:pt x="53" y="50"/>
                    <a:pt x="53" y="50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29"/>
                    <a:pt x="43" y="22"/>
                    <a:pt x="53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2"/>
                    <a:pt x="53" y="32"/>
                    <a:pt x="53" y="34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62" y="40"/>
                    <a:pt x="62" y="40"/>
                    <a:pt x="62" y="40"/>
                  </a:cubicBezTo>
                  <a:lnTo>
                    <a:pt x="61" y="50"/>
                  </a:lnTo>
                  <a:close/>
                  <a:moveTo>
                    <a:pt x="61" y="50"/>
                  </a:moveTo>
                  <a:cubicBezTo>
                    <a:pt x="61" y="50"/>
                    <a:pt x="61" y="50"/>
                    <a:pt x="61" y="5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id-ID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7" name="Freeform 10"/>
            <p:cNvSpPr/>
            <p:nvPr/>
          </p:nvSpPr>
          <p:spPr>
            <a:xfrm>
              <a:off x="1089360" y="4782600"/>
              <a:ext cx="300240" cy="308160"/>
            </a:xfrm>
            <a:custGeom>
              <a:avLst/>
              <a:gdLst>
                <a:gd name="textAreaLeft" fmla="*/ 0 w 300240"/>
                <a:gd name="textAreaRight" fmla="*/ 300960 w 300240"/>
                <a:gd name="textAreaTop" fmla="*/ 0 h 308160"/>
                <a:gd name="textAreaBottom" fmla="*/ 308880 h 308160"/>
              </a:gdLst>
              <a:ahLst/>
              <a:rect l="textAreaLeft" t="textAreaTop" r="textAreaRight" b="textAreaBottom"/>
              <a:pathLst>
                <a:path w="97" h="97">
                  <a:moveTo>
                    <a:pt x="48" y="0"/>
                  </a:moveTo>
                  <a:cubicBezTo>
                    <a:pt x="21" y="0"/>
                    <a:pt x="0" y="22"/>
                    <a:pt x="0" y="48"/>
                  </a:cubicBezTo>
                  <a:cubicBezTo>
                    <a:pt x="0" y="75"/>
                    <a:pt x="21" y="97"/>
                    <a:pt x="48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8" y="0"/>
                  </a:cubicBezTo>
                  <a:close/>
                  <a:moveTo>
                    <a:pt x="72" y="41"/>
                  </a:moveTo>
                  <a:cubicBezTo>
                    <a:pt x="72" y="41"/>
                    <a:pt x="72" y="42"/>
                    <a:pt x="72" y="42"/>
                  </a:cubicBezTo>
                  <a:cubicBezTo>
                    <a:pt x="72" y="58"/>
                    <a:pt x="61" y="75"/>
                    <a:pt x="39" y="75"/>
                  </a:cubicBezTo>
                  <a:cubicBezTo>
                    <a:pt x="33" y="75"/>
                    <a:pt x="27" y="73"/>
                    <a:pt x="21" y="70"/>
                  </a:cubicBezTo>
                  <a:cubicBezTo>
                    <a:pt x="22" y="70"/>
                    <a:pt x="23" y="70"/>
                    <a:pt x="24" y="70"/>
                  </a:cubicBezTo>
                  <a:cubicBezTo>
                    <a:pt x="30" y="70"/>
                    <a:pt x="35" y="68"/>
                    <a:pt x="39" y="65"/>
                  </a:cubicBezTo>
                  <a:cubicBezTo>
                    <a:pt x="34" y="65"/>
                    <a:pt x="29" y="62"/>
                    <a:pt x="28" y="57"/>
                  </a:cubicBezTo>
                  <a:cubicBezTo>
                    <a:pt x="29" y="57"/>
                    <a:pt x="29" y="57"/>
                    <a:pt x="30" y="57"/>
                  </a:cubicBezTo>
                  <a:cubicBezTo>
                    <a:pt x="31" y="57"/>
                    <a:pt x="32" y="57"/>
                    <a:pt x="33" y="57"/>
                  </a:cubicBezTo>
                  <a:cubicBezTo>
                    <a:pt x="28" y="56"/>
                    <a:pt x="24" y="51"/>
                    <a:pt x="24" y="46"/>
                  </a:cubicBezTo>
                  <a:cubicBezTo>
                    <a:pt x="24" y="46"/>
                    <a:pt x="24" y="45"/>
                    <a:pt x="24" y="45"/>
                  </a:cubicBezTo>
                  <a:cubicBezTo>
                    <a:pt x="25" y="46"/>
                    <a:pt x="27" y="47"/>
                    <a:pt x="29" y="47"/>
                  </a:cubicBezTo>
                  <a:cubicBezTo>
                    <a:pt x="26" y="45"/>
                    <a:pt x="24" y="41"/>
                    <a:pt x="24" y="37"/>
                  </a:cubicBezTo>
                  <a:cubicBezTo>
                    <a:pt x="24" y="35"/>
                    <a:pt x="24" y="33"/>
                    <a:pt x="25" y="31"/>
                  </a:cubicBezTo>
                  <a:cubicBezTo>
                    <a:pt x="31" y="38"/>
                    <a:pt x="40" y="43"/>
                    <a:pt x="49" y="44"/>
                  </a:cubicBezTo>
                  <a:cubicBezTo>
                    <a:pt x="49" y="43"/>
                    <a:pt x="49" y="42"/>
                    <a:pt x="49" y="41"/>
                  </a:cubicBezTo>
                  <a:cubicBezTo>
                    <a:pt x="49" y="34"/>
                    <a:pt x="54" y="29"/>
                    <a:pt x="61" y="29"/>
                  </a:cubicBezTo>
                  <a:cubicBezTo>
                    <a:pt x="64" y="29"/>
                    <a:pt x="67" y="31"/>
                    <a:pt x="69" y="33"/>
                  </a:cubicBezTo>
                  <a:cubicBezTo>
                    <a:pt x="72" y="32"/>
                    <a:pt x="74" y="31"/>
                    <a:pt x="76" y="30"/>
                  </a:cubicBezTo>
                  <a:cubicBezTo>
                    <a:pt x="76" y="33"/>
                    <a:pt x="74" y="35"/>
                    <a:pt x="71" y="37"/>
                  </a:cubicBezTo>
                  <a:cubicBezTo>
                    <a:pt x="74" y="36"/>
                    <a:pt x="76" y="36"/>
                    <a:pt x="78" y="35"/>
                  </a:cubicBezTo>
                  <a:cubicBezTo>
                    <a:pt x="76" y="37"/>
                    <a:pt x="75" y="39"/>
                    <a:pt x="72" y="4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id-ID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8" name="Freeform 11"/>
            <p:cNvSpPr/>
            <p:nvPr/>
          </p:nvSpPr>
          <p:spPr>
            <a:xfrm>
              <a:off x="1541160" y="4789080"/>
              <a:ext cx="295200" cy="301680"/>
            </a:xfrm>
            <a:custGeom>
              <a:avLst/>
              <a:gdLst>
                <a:gd name="textAreaLeft" fmla="*/ 0 w 295200"/>
                <a:gd name="textAreaRight" fmla="*/ 295920 w 295200"/>
                <a:gd name="textAreaTop" fmla="*/ 0 h 301680"/>
                <a:gd name="textAreaBottom" fmla="*/ 302400 h 301680"/>
              </a:gdLst>
              <a:ahLst/>
              <a:rect l="textAreaLeft" t="textAreaTop" r="textAreaRight" b="textAreaBottom"/>
              <a:pathLst>
                <a:path w="95" h="95">
                  <a:moveTo>
                    <a:pt x="8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2"/>
                    <a:pt x="3" y="95"/>
                    <a:pt x="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92" y="95"/>
                    <a:pt x="95" y="92"/>
                    <a:pt x="95" y="88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3"/>
                    <a:pt x="92" y="0"/>
                    <a:pt x="88" y="0"/>
                  </a:cubicBezTo>
                  <a:close/>
                  <a:moveTo>
                    <a:pt x="29" y="79"/>
                  </a:moveTo>
                  <a:cubicBezTo>
                    <a:pt x="15" y="79"/>
                    <a:pt x="15" y="79"/>
                    <a:pt x="15" y="7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79"/>
                  </a:lnTo>
                  <a:close/>
                  <a:moveTo>
                    <a:pt x="22" y="31"/>
                  </a:moveTo>
                  <a:cubicBezTo>
                    <a:pt x="22" y="31"/>
                    <a:pt x="22" y="31"/>
                    <a:pt x="22" y="31"/>
                  </a:cubicBezTo>
                  <a:cubicBezTo>
                    <a:pt x="17" y="31"/>
                    <a:pt x="14" y="27"/>
                    <a:pt x="14" y="23"/>
                  </a:cubicBezTo>
                  <a:cubicBezTo>
                    <a:pt x="14" y="19"/>
                    <a:pt x="17" y="16"/>
                    <a:pt x="22" y="16"/>
                  </a:cubicBezTo>
                  <a:cubicBezTo>
                    <a:pt x="27" y="16"/>
                    <a:pt x="30" y="19"/>
                    <a:pt x="30" y="23"/>
                  </a:cubicBezTo>
                  <a:cubicBezTo>
                    <a:pt x="30" y="27"/>
                    <a:pt x="27" y="31"/>
                    <a:pt x="22" y="31"/>
                  </a:cubicBezTo>
                  <a:close/>
                  <a:moveTo>
                    <a:pt x="80" y="79"/>
                  </a:moveTo>
                  <a:cubicBezTo>
                    <a:pt x="66" y="79"/>
                    <a:pt x="66" y="79"/>
                    <a:pt x="66" y="79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6" y="51"/>
                    <a:pt x="64" y="47"/>
                    <a:pt x="59" y="47"/>
                  </a:cubicBezTo>
                  <a:cubicBezTo>
                    <a:pt x="55" y="47"/>
                    <a:pt x="53" y="49"/>
                    <a:pt x="52" y="52"/>
                  </a:cubicBezTo>
                  <a:cubicBezTo>
                    <a:pt x="51" y="53"/>
                    <a:pt x="51" y="54"/>
                    <a:pt x="51" y="55"/>
                  </a:cubicBezTo>
                  <a:cubicBezTo>
                    <a:pt x="51" y="79"/>
                    <a:pt x="51" y="79"/>
                    <a:pt x="51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7" y="40"/>
                    <a:pt x="37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3" y="40"/>
                    <a:pt x="56" y="35"/>
                    <a:pt x="64" y="35"/>
                  </a:cubicBezTo>
                  <a:cubicBezTo>
                    <a:pt x="73" y="35"/>
                    <a:pt x="80" y="41"/>
                    <a:pt x="80" y="55"/>
                  </a:cubicBezTo>
                  <a:lnTo>
                    <a:pt x="80" y="79"/>
                  </a:lnTo>
                  <a:close/>
                  <a:moveTo>
                    <a:pt x="51" y="43"/>
                  </a:moveTo>
                  <a:cubicBezTo>
                    <a:pt x="51" y="43"/>
                    <a:pt x="51" y="42"/>
                    <a:pt x="51" y="42"/>
                  </a:cubicBezTo>
                  <a:cubicBezTo>
                    <a:pt x="51" y="43"/>
                    <a:pt x="51" y="43"/>
                    <a:pt x="51" y="43"/>
                  </a:cubicBezTo>
                  <a:close/>
                  <a:moveTo>
                    <a:pt x="51" y="43"/>
                  </a:moveTo>
                  <a:cubicBezTo>
                    <a:pt x="51" y="43"/>
                    <a:pt x="51" y="43"/>
                    <a:pt x="51" y="43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id-ID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19" name="Rounded Rectangle 1"/>
          <p:cNvSpPr/>
          <p:nvPr/>
        </p:nvSpPr>
        <p:spPr>
          <a:xfrm>
            <a:off x="583920" y="3039840"/>
            <a:ext cx="806040" cy="74880"/>
          </a:xfrm>
          <a:prstGeom prst="roundRect">
            <a:avLst>
              <a:gd name="adj" fmla="val 50000"/>
            </a:avLst>
          </a:prstGeom>
          <a:solidFill>
            <a:srgbClr val="f68a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8640" bIns="864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id-ID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0" name="Picture 23" descr=""/>
          <p:cNvPicPr/>
          <p:nvPr/>
        </p:nvPicPr>
        <p:blipFill>
          <a:blip r:embed="rId3"/>
          <a:stretch/>
        </p:blipFill>
        <p:spPr>
          <a:xfrm>
            <a:off x="465480" y="1503000"/>
            <a:ext cx="2742480" cy="715320"/>
          </a:xfrm>
          <a:prstGeom prst="rect">
            <a:avLst/>
          </a:prstGeom>
          <a:ln w="0">
            <a:noFill/>
          </a:ln>
        </p:spPr>
      </p:pic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rgbClr val="ffffff"/>
                </a:solidFill>
                <a:latin typeface="Arial"/>
              </a:rPr>
              <a:t>Pulse para editar el formato del texto de título</a:t>
            </a:r>
            <a:endParaRPr b="0" lang="es-E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ffffff"/>
                </a:solidFill>
                <a:latin typeface="Arial"/>
              </a:rPr>
              <a:t>Pulse para editar el formato de texto del esquema</a:t>
            </a:r>
            <a:endParaRPr b="0" lang="es-E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ffffff"/>
                </a:solidFill>
                <a:latin typeface="Arial"/>
              </a:rPr>
              <a:t>Segundo nivel del esquema</a:t>
            </a:r>
            <a:endParaRPr b="0" lang="es-E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ffffff"/>
                </a:solidFill>
                <a:latin typeface="Arial"/>
              </a:rPr>
              <a:t>Tercer nivel del esquema</a:t>
            </a:r>
            <a:endParaRPr b="0" lang="es-E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ffffff"/>
                </a:solidFill>
                <a:latin typeface="Arial"/>
              </a:rPr>
              <a:t>Cuarto nivel del esquema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ffffff"/>
                </a:solidFill>
                <a:latin typeface="Arial"/>
              </a:rPr>
              <a:t>Quinto nivel del esquema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ffffff"/>
                </a:solidFill>
                <a:latin typeface="Arial"/>
              </a:rPr>
              <a:t>Sexto nivel del esquema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ffffff"/>
                </a:solidFill>
                <a:latin typeface="Arial"/>
              </a:rPr>
              <a:t>Séptimo nivel del esquema</a:t>
            </a:r>
            <a:endParaRPr b="0" lang="es-E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75000"/>
          </a:blip>
          <a:stretch>
            <a:fillRect t="-8997" b="-8997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/>
          </p:nvPr>
        </p:nvSpPr>
        <p:spPr>
          <a:xfrm>
            <a:off x="7258680" y="2337840"/>
            <a:ext cx="4447800" cy="1119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s-ES" sz="4000" spc="-1" strike="noStrike">
                <a:solidFill>
                  <a:schemeClr val="lt1"/>
                </a:solidFill>
                <a:latin typeface="Proxima Nova"/>
              </a:rPr>
              <a:t>TITULO AQUí</a:t>
            </a:r>
            <a:endParaRPr b="0" lang="es-ES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7258680" y="3975480"/>
            <a:ext cx="4447800" cy="72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lt1"/>
                </a:solidFill>
                <a:latin typeface="Proxima Nova"/>
              </a:rPr>
              <a:t>Stories worth telling…</a:t>
            </a:r>
            <a:endParaRPr b="0" lang="es-E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Rectángulo 4"/>
          <p:cNvSpPr/>
          <p:nvPr/>
        </p:nvSpPr>
        <p:spPr>
          <a:xfrm>
            <a:off x="8075160" y="1571400"/>
            <a:ext cx="2896920" cy="656640"/>
          </a:xfrm>
          <a:prstGeom prst="rect">
            <a:avLst/>
          </a:prstGeom>
          <a:solidFill>
            <a:srgbClr val="262e33"/>
          </a:solidFill>
          <a:ln>
            <a:solidFill>
              <a:srgbClr val="262e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s-ES" sz="2800" spc="-1" strike="noStrike">
                <a:solidFill>
                  <a:srgbClr val="f68a1f"/>
                </a:solidFill>
                <a:latin typeface="Calibri"/>
              </a:rPr>
              <a:t>BANK</a:t>
            </a:r>
            <a:r>
              <a:rPr b="0" lang="es-ES" sz="2800" spc="-1" strike="noStrike">
                <a:solidFill>
                  <a:schemeClr val="lt1"/>
                </a:solidFill>
                <a:latin typeface="Calibri"/>
              </a:rPr>
              <a:t> Marketing</a:t>
            </a:r>
            <a:endParaRPr b="0" lang="es-E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"/>
          <p:cNvSpPr/>
          <p:nvPr/>
        </p:nvSpPr>
        <p:spPr>
          <a:xfrm>
            <a:off x="8483760" y="4870440"/>
            <a:ext cx="1968120" cy="4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 defTabSz="914400">
              <a:lnSpc>
                <a:spcPct val="90000"/>
              </a:lnSpc>
              <a:tabLst>
                <a:tab algn="l" pos="0"/>
              </a:tabLst>
            </a:pPr>
            <a:r>
              <a:rPr b="0" lang="es-ES" sz="2400" spc="-1" strike="noStrike">
                <a:solidFill>
                  <a:srgbClr val="fd39fd"/>
                </a:solidFill>
                <a:latin typeface="Proxima Nova"/>
              </a:rPr>
              <a:t>IT Academy</a:t>
            </a:r>
            <a:endParaRPr b="0" lang="es-ES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1"/>
          <p:cNvSpPr/>
          <p:nvPr/>
        </p:nvSpPr>
        <p:spPr>
          <a:xfrm>
            <a:off x="506880" y="601920"/>
            <a:ext cx="1118196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GB" sz="3200" spc="-1" strike="noStrike">
                <a:solidFill>
                  <a:srgbClr val="595959"/>
                </a:solidFill>
                <a:latin typeface="Lato Black"/>
                <a:ea typeface="Tahoma"/>
              </a:rPr>
              <a:t>ANÁLISIS </a:t>
            </a:r>
            <a:r>
              <a:rPr b="1" lang="en-GB" sz="3200" spc="-1" strike="noStrike">
                <a:solidFill>
                  <a:srgbClr val="e9542c"/>
                </a:solidFill>
                <a:latin typeface="Lato Black"/>
                <a:ea typeface="Tahoma"/>
              </a:rPr>
              <a:t>DURACION LLAMADA VS DEPOSITO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4" name="Straight Connector 1"/>
          <p:cNvCxnSpPr/>
          <p:nvPr/>
        </p:nvCxnSpPr>
        <p:spPr>
          <a:xfrm>
            <a:off x="633240" y="551160"/>
            <a:ext cx="1080720" cy="720"/>
          </a:xfrm>
          <a:prstGeom prst="straightConnector1">
            <a:avLst/>
          </a:prstGeom>
          <a:ln cap="rnd" w="57150">
            <a:solidFill>
              <a:srgbClr val="e84c22"/>
            </a:solidFill>
            <a:round/>
          </a:ln>
        </p:spPr>
      </p:cxnSp>
      <p:sp>
        <p:nvSpPr>
          <p:cNvPr id="35" name="Slide Number Placeholder 1"/>
          <p:cNvSpPr/>
          <p:nvPr/>
        </p:nvSpPr>
        <p:spPr>
          <a:xfrm>
            <a:off x="5571720" y="6364800"/>
            <a:ext cx="215280" cy="21528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GB" sz="1100" spc="-1" strike="noStrike">
                <a:solidFill>
                  <a:schemeClr val="lt1"/>
                </a:solidFill>
                <a:latin typeface="Calibri"/>
              </a:rPr>
              <a:t>1</a:t>
            </a:r>
            <a:endParaRPr b="0" lang="es-ES" sz="11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36" name="Straight Connector 2"/>
          <p:cNvCxnSpPr/>
          <p:nvPr/>
        </p:nvCxnSpPr>
        <p:spPr>
          <a:xfrm flipH="1">
            <a:off x="5981760" y="6472080"/>
            <a:ext cx="3759120" cy="720"/>
          </a:xfrm>
          <a:prstGeom prst="straightConnector1">
            <a:avLst/>
          </a:prstGeom>
          <a:ln w="0">
            <a:solidFill>
              <a:srgbClr val="e84c22"/>
            </a:solidFill>
          </a:ln>
        </p:spPr>
      </p:cxnSp>
      <p:cxnSp>
        <p:nvCxnSpPr>
          <p:cNvPr id="37" name="Straight Connector 3"/>
          <p:cNvCxnSpPr/>
          <p:nvPr/>
        </p:nvCxnSpPr>
        <p:spPr>
          <a:xfrm flipH="1">
            <a:off x="1575720" y="6472080"/>
            <a:ext cx="3758040" cy="720"/>
          </a:xfrm>
          <a:prstGeom prst="straightConnector1">
            <a:avLst/>
          </a:prstGeom>
          <a:ln w="0">
            <a:solidFill>
              <a:srgbClr val="e84c22"/>
            </a:solidFill>
          </a:ln>
        </p:spPr>
      </p:cxnSp>
      <p:sp>
        <p:nvSpPr>
          <p:cNvPr id="38" name="TextBox 2"/>
          <p:cNvSpPr/>
          <p:nvPr/>
        </p:nvSpPr>
        <p:spPr>
          <a:xfrm>
            <a:off x="504720" y="6346800"/>
            <a:ext cx="110595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GB" sz="900" spc="-1" strike="noStrike">
                <a:solidFill>
                  <a:srgbClr val="595959"/>
                </a:solidFill>
                <a:latin typeface="Lato Black"/>
                <a:ea typeface="Lato Black"/>
              </a:rPr>
              <a:t>Bank </a:t>
            </a:r>
            <a:r>
              <a:rPr b="1" lang="en-GB" sz="900" spc="-1" strike="noStrike">
                <a:solidFill>
                  <a:srgbClr val="e9542c"/>
                </a:solidFill>
                <a:latin typeface="Lato Black"/>
                <a:ea typeface="Lato Black"/>
              </a:rPr>
              <a:t>Marketing</a:t>
            </a:r>
            <a:r>
              <a:rPr b="1" lang="en-GB" sz="900" spc="-1" strike="noStrike">
                <a:solidFill>
                  <a:srgbClr val="f68a1f"/>
                </a:solidFill>
                <a:latin typeface="Lato Black"/>
                <a:ea typeface="Lato Black"/>
              </a:rPr>
              <a:t> 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accent1"/>
                </a:solidFill>
                <a:latin typeface="Lato Black"/>
                <a:ea typeface="Lato Black"/>
              </a:rPr>
              <a:t>  </a:t>
            </a:r>
            <a:r>
              <a:rPr b="1" lang="en-GB" sz="900" spc="-1" strike="noStrike">
                <a:solidFill>
                  <a:schemeClr val="accent1"/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accent1"/>
                </a:solidFill>
                <a:latin typeface="Lato Black"/>
                <a:ea typeface="Lato Black"/>
              </a:rPr>
              <a:t>          ITAcademy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endParaRPr b="0" lang="es-E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Rectangle: Rounded Corners 1"/>
          <p:cNvSpPr/>
          <p:nvPr/>
        </p:nvSpPr>
        <p:spPr>
          <a:xfrm>
            <a:off x="1071360" y="1455120"/>
            <a:ext cx="3989520" cy="151272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  <a:effectLst>
            <a:outerShdw algn="t" blurRad="635040" dir="5400000" dist="114480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Análisis de la relación entre la </a:t>
            </a:r>
            <a:r>
              <a:rPr b="0" lang="es-ES" sz="1200" spc="-1" strike="noStrike">
                <a:solidFill>
                  <a:srgbClr val="e9542c"/>
                </a:solidFill>
                <a:latin typeface="Calibri"/>
              </a:rPr>
              <a:t>.duración de la llamada </a:t>
            </a: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y la</a:t>
            </a:r>
            <a:r>
              <a:rPr b="0" lang="es-ES" sz="1200" spc="-1" strike="noStrike">
                <a:solidFill>
                  <a:srgbClr val="e9542c"/>
                </a:solidFill>
                <a:latin typeface="Calibri"/>
              </a:rPr>
              <a:t> contratación del deposito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Se comprueba que a</a:t>
            </a:r>
            <a:r>
              <a:rPr b="0" lang="es-ES" sz="1200" spc="-1" strike="noStrike">
                <a:solidFill>
                  <a:srgbClr val="e9542c"/>
                </a:solidFill>
                <a:latin typeface="Calibri"/>
              </a:rPr>
              <a:t> mayor duración de la llamada</a:t>
            </a: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 el número de contrataciones de </a:t>
            </a:r>
            <a:r>
              <a:rPr b="0" lang="es-ES" sz="1200" spc="-1" strike="noStrike">
                <a:solidFill>
                  <a:srgbClr val="e9542c"/>
                </a:solidFill>
                <a:latin typeface="Calibri"/>
              </a:rPr>
              <a:t>depósitos aumenta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" name="" descr=""/>
          <p:cNvPicPr/>
          <p:nvPr/>
        </p:nvPicPr>
        <p:blipFill>
          <a:blip r:embed="rId1"/>
          <a:stretch/>
        </p:blipFill>
        <p:spPr>
          <a:xfrm>
            <a:off x="6569280" y="1390320"/>
            <a:ext cx="4852080" cy="2977920"/>
          </a:xfrm>
          <a:prstGeom prst="rect">
            <a:avLst/>
          </a:prstGeom>
          <a:ln w="0">
            <a:noFill/>
          </a:ln>
          <a:effectLst>
            <a:outerShdw blurRad="50760" dir="2700000" dist="37674" rotWithShape="0">
              <a:srgbClr val="000000">
                <a:alpha val="40000"/>
              </a:srgbClr>
            </a:outerShdw>
          </a:effectLst>
        </p:spPr>
      </p:pic>
      <p:pic>
        <p:nvPicPr>
          <p:cNvPr id="41" name="" descr=""/>
          <p:cNvPicPr/>
          <p:nvPr/>
        </p:nvPicPr>
        <p:blipFill>
          <a:blip r:embed="rId2"/>
          <a:stretch/>
        </p:blipFill>
        <p:spPr>
          <a:xfrm>
            <a:off x="468720" y="3316320"/>
            <a:ext cx="5514480" cy="2796480"/>
          </a:xfrm>
          <a:prstGeom prst="rect">
            <a:avLst/>
          </a:prstGeom>
          <a:ln w="0">
            <a:noFill/>
          </a:ln>
          <a:effectLst>
            <a:outerShdw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42" name="Rectangle: Rounded Corners 2"/>
          <p:cNvSpPr/>
          <p:nvPr/>
        </p:nvSpPr>
        <p:spPr>
          <a:xfrm>
            <a:off x="6583320" y="4698360"/>
            <a:ext cx="4194360" cy="145656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  <a:effectLst>
            <a:outerShdw algn="t" blurRad="635040" dir="5400000" dist="114480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36000"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Duración llamadas vs contratación depósitos: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s-ES" sz="1200" spc="-1" strike="noStrike">
                <a:solidFill>
                  <a:srgbClr val="e9542c"/>
                </a:solidFill>
                <a:latin typeface="Calibri"/>
              </a:rPr>
              <a:t>Menor</a:t>
            </a: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 de </a:t>
            </a:r>
            <a:r>
              <a:rPr b="0" lang="es-ES" sz="1200" spc="-1" strike="noStrike">
                <a:solidFill>
                  <a:srgbClr val="e9542c"/>
                </a:solidFill>
                <a:latin typeface="Calibri"/>
              </a:rPr>
              <a:t>5</a:t>
            </a: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 minutos:  </a:t>
            </a:r>
            <a:r>
              <a:rPr b="0" lang="es-ES" sz="1200" spc="-1" strike="noStrike">
                <a:solidFill>
                  <a:srgbClr val="e9542c"/>
                </a:solidFill>
                <a:latin typeface="Calibri"/>
              </a:rPr>
              <a:t>NO &gt; SI  </a:t>
            </a: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contrataciones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s-ES" sz="1200" spc="-1" strike="noStrike">
                <a:solidFill>
                  <a:srgbClr val="e9542c"/>
                </a:solidFill>
                <a:latin typeface="Calibri"/>
              </a:rPr>
              <a:t>Menor</a:t>
            </a:r>
            <a:r>
              <a:rPr b="0" lang="es-ES" sz="1200" spc="-1" strike="noStrike">
                <a:solidFill>
                  <a:schemeClr val="dk1"/>
                </a:solidFill>
                <a:latin typeface="Calibri"/>
                <a:ea typeface="Microsoft YaHei"/>
              </a:rPr>
              <a:t> de  </a:t>
            </a:r>
            <a:r>
              <a:rPr b="0" lang="es-ES" sz="1200" spc="-1" strike="noStrike">
                <a:solidFill>
                  <a:srgbClr val="e9542c"/>
                </a:solidFill>
                <a:latin typeface="Calibri"/>
                <a:ea typeface="Microsoft YaHei"/>
              </a:rPr>
              <a:t>6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 </a:t>
            </a:r>
            <a:r>
              <a:rPr b="0" lang="es-ES" sz="1200" spc="-1" strike="noStrike">
                <a:solidFill>
                  <a:schemeClr val="dk1"/>
                </a:solidFill>
                <a:latin typeface="Calibri"/>
                <a:ea typeface="Microsoft YaHei"/>
              </a:rPr>
              <a:t> minutos:  </a:t>
            </a:r>
            <a:r>
              <a:rPr b="0" lang="es-ES" sz="1200" spc="-1" strike="noStrike">
                <a:solidFill>
                  <a:srgbClr val="e9542c"/>
                </a:solidFill>
                <a:latin typeface="Calibri"/>
                <a:ea typeface="Microsoft YaHei"/>
              </a:rPr>
              <a:t>NO =SI </a:t>
            </a:r>
            <a:r>
              <a:rPr b="0" lang="es-ES" sz="1200" spc="-1" strike="noStrike">
                <a:solidFill>
                  <a:schemeClr val="dk1"/>
                </a:solidFill>
                <a:latin typeface="Calibri"/>
                <a:ea typeface="Microsoft YaHei"/>
              </a:rPr>
              <a:t>contrataciones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spcBef>
                <a:spcPts val="567"/>
              </a:spcBef>
              <a:tabLst>
                <a:tab algn="l" pos="408240"/>
              </a:tabLst>
            </a:pPr>
            <a:r>
              <a:rPr b="0" lang="es-ES" sz="1200" spc="-1" strike="noStrike">
                <a:solidFill>
                  <a:srgbClr val="e9542c"/>
                </a:solidFill>
                <a:latin typeface="Calibri"/>
                <a:ea typeface="Microsoft YaHei"/>
              </a:rPr>
              <a:t>Mayor </a:t>
            </a:r>
            <a:r>
              <a:rPr b="0" lang="es-ES" sz="1200" spc="-1" strike="noStrike">
                <a:solidFill>
                  <a:schemeClr val="dk1"/>
                </a:solidFill>
                <a:latin typeface="Calibri"/>
                <a:ea typeface="Microsoft YaHei"/>
              </a:rPr>
              <a:t> de  </a:t>
            </a:r>
            <a:r>
              <a:rPr b="0" lang="es-ES" sz="1200" spc="-1" strike="noStrike">
                <a:solidFill>
                  <a:srgbClr val="e9542c"/>
                </a:solidFill>
                <a:latin typeface="Calibri"/>
                <a:ea typeface="Microsoft YaHei"/>
              </a:rPr>
              <a:t>7 </a:t>
            </a:r>
            <a:r>
              <a:rPr b="0" lang="es-ES" sz="1200" spc="-1" strike="noStrike">
                <a:solidFill>
                  <a:schemeClr val="dk1"/>
                </a:solidFill>
                <a:latin typeface="Calibri"/>
                <a:ea typeface="Microsoft YaHei"/>
              </a:rPr>
              <a:t>minutos:  </a:t>
            </a:r>
            <a:r>
              <a:rPr b="0" lang="es-ES" sz="1200" spc="-1" strike="noStrike">
                <a:solidFill>
                  <a:srgbClr val="e9542c"/>
                </a:solidFill>
                <a:latin typeface="Calibri"/>
                <a:ea typeface="Microsoft YaHei"/>
              </a:rPr>
              <a:t>SI &gt;NO </a:t>
            </a:r>
            <a:r>
              <a:rPr b="0" lang="es-ES" sz="1200" spc="-1" strike="noStrike">
                <a:solidFill>
                  <a:schemeClr val="dk1"/>
                </a:solidFill>
                <a:latin typeface="Calibri"/>
                <a:ea typeface="Microsoft YaHei"/>
              </a:rPr>
              <a:t>contrataciones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tabLst>
                <a:tab algn="l" pos="408240"/>
              </a:tabLst>
            </a:pP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3"/>
          <p:cNvSpPr/>
          <p:nvPr/>
        </p:nvSpPr>
        <p:spPr>
          <a:xfrm>
            <a:off x="506880" y="601920"/>
            <a:ext cx="1118196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GB" sz="3200" spc="-1" strike="noStrike">
                <a:solidFill>
                  <a:srgbClr val="595959"/>
                </a:solidFill>
                <a:latin typeface="Lato Black"/>
                <a:ea typeface="Tahoma"/>
              </a:rPr>
              <a:t>TIEMPO LLAMADA  DESDE </a:t>
            </a:r>
            <a:r>
              <a:rPr b="1" lang="en-GB" sz="3200" spc="-1" strike="noStrike">
                <a:solidFill>
                  <a:srgbClr val="e9542c"/>
                </a:solidFill>
                <a:latin typeface="Lato Black"/>
                <a:ea typeface="Tahoma"/>
              </a:rPr>
              <a:t>ULTIMA CAMPAÑA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4" name="Straight Connector 4"/>
          <p:cNvCxnSpPr/>
          <p:nvPr/>
        </p:nvCxnSpPr>
        <p:spPr>
          <a:xfrm>
            <a:off x="633240" y="551160"/>
            <a:ext cx="1080720" cy="720"/>
          </a:xfrm>
          <a:prstGeom prst="straightConnector1">
            <a:avLst/>
          </a:prstGeom>
          <a:ln cap="rnd" w="57150">
            <a:solidFill>
              <a:srgbClr val="e84c22"/>
            </a:solidFill>
            <a:round/>
          </a:ln>
        </p:spPr>
      </p:cxnSp>
      <p:sp>
        <p:nvSpPr>
          <p:cNvPr id="45" name="Slide Number Placeholder 2"/>
          <p:cNvSpPr/>
          <p:nvPr/>
        </p:nvSpPr>
        <p:spPr>
          <a:xfrm>
            <a:off x="5571720" y="6364800"/>
            <a:ext cx="215280" cy="21528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GB" sz="1100" spc="-1" strike="noStrike">
                <a:solidFill>
                  <a:schemeClr val="lt1"/>
                </a:solidFill>
                <a:latin typeface="Calibri"/>
              </a:rPr>
              <a:t>1</a:t>
            </a:r>
            <a:endParaRPr b="0" lang="es-ES" sz="11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46" name="Straight Connector 5"/>
          <p:cNvCxnSpPr/>
          <p:nvPr/>
        </p:nvCxnSpPr>
        <p:spPr>
          <a:xfrm flipH="1">
            <a:off x="5981760" y="6472080"/>
            <a:ext cx="3759120" cy="720"/>
          </a:xfrm>
          <a:prstGeom prst="straightConnector1">
            <a:avLst/>
          </a:prstGeom>
          <a:ln w="0">
            <a:solidFill>
              <a:srgbClr val="e84c22"/>
            </a:solidFill>
          </a:ln>
        </p:spPr>
      </p:cxnSp>
      <p:cxnSp>
        <p:nvCxnSpPr>
          <p:cNvPr id="47" name="Straight Connector 6"/>
          <p:cNvCxnSpPr/>
          <p:nvPr/>
        </p:nvCxnSpPr>
        <p:spPr>
          <a:xfrm flipH="1">
            <a:off x="1575720" y="6472080"/>
            <a:ext cx="3758040" cy="720"/>
          </a:xfrm>
          <a:prstGeom prst="straightConnector1">
            <a:avLst/>
          </a:prstGeom>
          <a:ln w="0">
            <a:solidFill>
              <a:srgbClr val="e84c22"/>
            </a:solidFill>
          </a:ln>
        </p:spPr>
      </p:cxnSp>
      <p:sp>
        <p:nvSpPr>
          <p:cNvPr id="48" name="TextBox 4"/>
          <p:cNvSpPr/>
          <p:nvPr/>
        </p:nvSpPr>
        <p:spPr>
          <a:xfrm>
            <a:off x="504720" y="6346800"/>
            <a:ext cx="110595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GB" sz="900" spc="-1" strike="noStrike">
                <a:solidFill>
                  <a:srgbClr val="595959"/>
                </a:solidFill>
                <a:latin typeface="Lato Black"/>
                <a:ea typeface="Lato Black"/>
              </a:rPr>
              <a:t>Bank </a:t>
            </a:r>
            <a:r>
              <a:rPr b="1" lang="en-GB" sz="900" spc="-1" strike="noStrike">
                <a:solidFill>
                  <a:srgbClr val="e9542c"/>
                </a:solidFill>
                <a:latin typeface="Lato Black"/>
                <a:ea typeface="Lato Black"/>
              </a:rPr>
              <a:t>Marketing</a:t>
            </a:r>
            <a:r>
              <a:rPr b="1" lang="en-GB" sz="900" spc="-1" strike="noStrike">
                <a:solidFill>
                  <a:srgbClr val="f68a1f"/>
                </a:solidFill>
                <a:latin typeface="Lato Black"/>
                <a:ea typeface="Lato Black"/>
              </a:rPr>
              <a:t> 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accent1"/>
                </a:solidFill>
                <a:latin typeface="Lato Black"/>
                <a:ea typeface="Lato Black"/>
              </a:rPr>
              <a:t>  </a:t>
            </a:r>
            <a:r>
              <a:rPr b="1" lang="en-GB" sz="900" spc="-1" strike="noStrike">
                <a:solidFill>
                  <a:schemeClr val="accent1"/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accent1"/>
                </a:solidFill>
                <a:latin typeface="Lato Black"/>
                <a:ea typeface="Lato Black"/>
              </a:rPr>
              <a:t>          ITAcademy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endParaRPr b="0" lang="es-E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Rectangle: Rounded Corners 3"/>
          <p:cNvSpPr/>
          <p:nvPr/>
        </p:nvSpPr>
        <p:spPr>
          <a:xfrm>
            <a:off x="1095480" y="4424760"/>
            <a:ext cx="3290040" cy="156060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  <a:effectLst>
            <a:outerShdw algn="t" blurRad="635040" dir="5400000" dist="114480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s-ES" sz="1200" spc="-1" strike="noStrike">
                <a:solidFill>
                  <a:schemeClr val="dk1"/>
                </a:solidFill>
                <a:latin typeface="Calibri"/>
              </a:rPr>
              <a:t>Propuesta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Concentrar llamadas en los meses que el </a:t>
            </a:r>
            <a:r>
              <a:rPr b="0" lang="es-ES" sz="1200" spc="-1" strike="noStrike">
                <a:solidFill>
                  <a:srgbClr val="f68a1f"/>
                </a:solidFill>
                <a:latin typeface="Calibri"/>
              </a:rPr>
              <a:t>porcentaje de Si es superior</a:t>
            </a: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: 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Desde</a:t>
            </a:r>
            <a:r>
              <a:rPr b="0" lang="es-ES" sz="1200" spc="-1" strike="noStrike">
                <a:solidFill>
                  <a:srgbClr val="f68a1f"/>
                </a:solidFill>
                <a:latin typeface="Calibri"/>
              </a:rPr>
              <a:t> el mes 2 al mes 8  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a partir</a:t>
            </a:r>
            <a:r>
              <a:rPr b="0" lang="es-ES" sz="1200" spc="-1" strike="noStrike">
                <a:solidFill>
                  <a:srgbClr val="f68a1f"/>
                </a:solidFill>
                <a:latin typeface="Calibri"/>
              </a:rPr>
              <a:t> de 15 meses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Rectangle: Rounded Corners 4"/>
          <p:cNvSpPr/>
          <p:nvPr/>
        </p:nvSpPr>
        <p:spPr>
          <a:xfrm>
            <a:off x="6932520" y="1773360"/>
            <a:ext cx="3339000" cy="96588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  <a:effectLst>
            <a:outerShdw algn="t" blurRad="635040" dir="5400000" dist="114480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Actualmente se hace un mayor número de llamadas a los </a:t>
            </a:r>
            <a:r>
              <a:rPr b="0" lang="es-ES" sz="1200" spc="-1" strike="noStrike">
                <a:solidFill>
                  <a:srgbClr val="f68a1f"/>
                </a:solidFill>
                <a:latin typeface="Calibri"/>
              </a:rPr>
              <a:t>3 meses</a:t>
            </a: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, </a:t>
            </a:r>
            <a:r>
              <a:rPr b="0" lang="es-ES" sz="1200" spc="-1" strike="noStrike">
                <a:solidFill>
                  <a:srgbClr val="f68a1f"/>
                </a:solidFill>
                <a:latin typeface="Calibri"/>
              </a:rPr>
              <a:t>6</a:t>
            </a: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 </a:t>
            </a:r>
            <a:r>
              <a:rPr b="0" lang="es-ES" sz="1200" spc="-1" strike="noStrike">
                <a:solidFill>
                  <a:srgbClr val="f68a1f"/>
                </a:solidFill>
                <a:latin typeface="Calibri"/>
              </a:rPr>
              <a:t>meses</a:t>
            </a: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,  </a:t>
            </a:r>
            <a:r>
              <a:rPr b="0" lang="es-ES" sz="1200" spc="-1" strike="noStrike">
                <a:solidFill>
                  <a:srgbClr val="f68a1f"/>
                </a:solidFill>
                <a:latin typeface="Calibri"/>
              </a:rPr>
              <a:t>9</a:t>
            </a: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 </a:t>
            </a:r>
            <a:r>
              <a:rPr b="0" lang="es-ES" sz="1200" spc="-1" strike="noStrike">
                <a:solidFill>
                  <a:srgbClr val="f68a1f"/>
                </a:solidFill>
                <a:latin typeface="Calibri"/>
              </a:rPr>
              <a:t>meses</a:t>
            </a: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 </a:t>
            </a:r>
            <a:r>
              <a:rPr b="0" lang="es-ES" sz="1200" spc="-1" strike="noStrike">
                <a:solidFill>
                  <a:srgbClr val="f68a1f"/>
                </a:solidFill>
                <a:latin typeface="Calibri"/>
              </a:rPr>
              <a:t> y 12</a:t>
            </a: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 </a:t>
            </a:r>
            <a:r>
              <a:rPr b="0" lang="es-ES" sz="1200" spc="-1" strike="noStrike">
                <a:solidFill>
                  <a:srgbClr val="f68a1f"/>
                </a:solidFill>
                <a:latin typeface="Calibri"/>
              </a:rPr>
              <a:t>meses</a:t>
            </a: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 del último contacto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I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712440" y="1405440"/>
            <a:ext cx="5005800" cy="2666880"/>
          </a:xfrm>
          <a:prstGeom prst="rect">
            <a:avLst/>
          </a:prstGeom>
          <a:ln w="0">
            <a:noFill/>
          </a:ln>
          <a:effectLst>
            <a:outerShdw blurRad="50760" dir="8100000" dist="37674" rotWithShape="0">
              <a:srgbClr val="000000">
                <a:alpha val="40000"/>
              </a:srgbClr>
            </a:outerShdw>
          </a:effectLst>
        </p:spPr>
      </p:pic>
      <p:pic>
        <p:nvPicPr>
          <p:cNvPr id="52" name="" descr=""/>
          <p:cNvPicPr/>
          <p:nvPr/>
        </p:nvPicPr>
        <p:blipFill>
          <a:blip r:embed="rId2"/>
          <a:stretch/>
        </p:blipFill>
        <p:spPr>
          <a:xfrm>
            <a:off x="6028200" y="3530160"/>
            <a:ext cx="5813280" cy="2816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"/>
          <p:cNvSpPr/>
          <p:nvPr/>
        </p:nvSpPr>
        <p:spPr>
          <a:xfrm>
            <a:off x="506880" y="601920"/>
            <a:ext cx="1118196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GB" sz="3200" spc="-1" strike="noStrike">
                <a:solidFill>
                  <a:srgbClr val="595959"/>
                </a:solidFill>
                <a:latin typeface="Lato Black"/>
                <a:ea typeface="Tahoma"/>
              </a:rPr>
              <a:t>NÚMERO LLAMADAS EN </a:t>
            </a:r>
            <a:r>
              <a:rPr b="1" lang="en-GB" sz="3200" spc="-1" strike="noStrike">
                <a:solidFill>
                  <a:srgbClr val="e9542c"/>
                </a:solidFill>
                <a:latin typeface="Lato Black"/>
                <a:ea typeface="Tahoma"/>
              </a:rPr>
              <a:t>UNA CAMPAÑA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4" name="Straight Connector 7"/>
          <p:cNvCxnSpPr/>
          <p:nvPr/>
        </p:nvCxnSpPr>
        <p:spPr>
          <a:xfrm>
            <a:off x="633240" y="551160"/>
            <a:ext cx="1080720" cy="720"/>
          </a:xfrm>
          <a:prstGeom prst="straightConnector1">
            <a:avLst/>
          </a:prstGeom>
          <a:ln cap="rnd" w="57150">
            <a:solidFill>
              <a:srgbClr val="e84c22"/>
            </a:solidFill>
            <a:round/>
          </a:ln>
        </p:spPr>
      </p:cxnSp>
      <p:sp>
        <p:nvSpPr>
          <p:cNvPr id="55" name="Slide Number Placeholder 4"/>
          <p:cNvSpPr/>
          <p:nvPr/>
        </p:nvSpPr>
        <p:spPr>
          <a:xfrm>
            <a:off x="5571720" y="6364800"/>
            <a:ext cx="215280" cy="21528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GB" sz="1100" spc="-1" strike="noStrike">
                <a:solidFill>
                  <a:schemeClr val="lt1"/>
                </a:solidFill>
                <a:latin typeface="Calibri"/>
              </a:rPr>
              <a:t>1</a:t>
            </a:r>
            <a:endParaRPr b="0" lang="es-ES" sz="11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56" name="Straight Connector 8"/>
          <p:cNvCxnSpPr/>
          <p:nvPr/>
        </p:nvCxnSpPr>
        <p:spPr>
          <a:xfrm flipH="1">
            <a:off x="5981760" y="6472080"/>
            <a:ext cx="3759120" cy="720"/>
          </a:xfrm>
          <a:prstGeom prst="straightConnector1">
            <a:avLst/>
          </a:prstGeom>
          <a:ln w="0">
            <a:solidFill>
              <a:srgbClr val="e84c22"/>
            </a:solidFill>
          </a:ln>
        </p:spPr>
      </p:cxnSp>
      <p:cxnSp>
        <p:nvCxnSpPr>
          <p:cNvPr id="57" name="Straight Connector 9"/>
          <p:cNvCxnSpPr/>
          <p:nvPr/>
        </p:nvCxnSpPr>
        <p:spPr>
          <a:xfrm flipH="1">
            <a:off x="1575720" y="6472080"/>
            <a:ext cx="3758040" cy="720"/>
          </a:xfrm>
          <a:prstGeom prst="straightConnector1">
            <a:avLst/>
          </a:prstGeom>
          <a:ln w="0">
            <a:solidFill>
              <a:srgbClr val="e84c22"/>
            </a:solidFill>
          </a:ln>
        </p:spPr>
      </p:cxnSp>
      <p:sp>
        <p:nvSpPr>
          <p:cNvPr id="58" name="TextBox 6"/>
          <p:cNvSpPr/>
          <p:nvPr/>
        </p:nvSpPr>
        <p:spPr>
          <a:xfrm>
            <a:off x="504720" y="6346800"/>
            <a:ext cx="110595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GB" sz="900" spc="-1" strike="noStrike">
                <a:solidFill>
                  <a:srgbClr val="595959"/>
                </a:solidFill>
                <a:latin typeface="Lato Black"/>
                <a:ea typeface="Lato Black"/>
              </a:rPr>
              <a:t>Bank </a:t>
            </a:r>
            <a:r>
              <a:rPr b="1" lang="en-GB" sz="900" spc="-1" strike="noStrike">
                <a:solidFill>
                  <a:srgbClr val="e9542c"/>
                </a:solidFill>
                <a:latin typeface="Lato Black"/>
                <a:ea typeface="Lato Black"/>
              </a:rPr>
              <a:t>Marketing</a:t>
            </a:r>
            <a:r>
              <a:rPr b="1" lang="en-GB" sz="900" spc="-1" strike="noStrike">
                <a:solidFill>
                  <a:srgbClr val="f68a1f"/>
                </a:solidFill>
                <a:latin typeface="Lato Black"/>
                <a:ea typeface="Lato Black"/>
              </a:rPr>
              <a:t> 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accent1"/>
                </a:solidFill>
                <a:latin typeface="Lato Black"/>
                <a:ea typeface="Lato Black"/>
              </a:rPr>
              <a:t>  </a:t>
            </a:r>
            <a:r>
              <a:rPr b="1" lang="en-GB" sz="900" spc="-1" strike="noStrike">
                <a:solidFill>
                  <a:schemeClr val="accent1"/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accent1"/>
                </a:solidFill>
                <a:latin typeface="Lato Black"/>
                <a:ea typeface="Lato Black"/>
              </a:rPr>
              <a:t>          ITAcademy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r>
              <a:rPr b="1" lang="en-GB" sz="9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</a:t>
            </a:r>
            <a:endParaRPr b="0" lang="es-E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Rectangle: Rounded Corners 5"/>
          <p:cNvSpPr/>
          <p:nvPr/>
        </p:nvSpPr>
        <p:spPr>
          <a:xfrm>
            <a:off x="1095480" y="4424760"/>
            <a:ext cx="3290040" cy="156060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  <a:effectLst>
            <a:outerShdw algn="t" blurRad="635040" dir="5400000" dist="114480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s-ES" sz="1200" spc="-1" strike="noStrike">
                <a:solidFill>
                  <a:schemeClr val="dk1"/>
                </a:solidFill>
                <a:latin typeface="Calibri"/>
              </a:rPr>
              <a:t>Propuesta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Reducir número llamadas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s-ES" sz="1200" spc="-1" strike="noStrike">
                <a:solidFill>
                  <a:srgbClr val="f68a1f"/>
                </a:solidFill>
                <a:latin typeface="Calibri"/>
              </a:rPr>
              <a:t>Priorizar hacer máximo 5 llamadas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Rectangle: Rounded Corners 6"/>
          <p:cNvSpPr/>
          <p:nvPr/>
        </p:nvSpPr>
        <p:spPr>
          <a:xfrm>
            <a:off x="6932520" y="1350000"/>
            <a:ext cx="3339000" cy="118944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  <a:effectLst>
            <a:outerShdw algn="t" blurRad="635040" dir="5400000" dist="114480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Actualmente se hacen </a:t>
            </a:r>
            <a:r>
              <a:rPr b="0" lang="es-ES" sz="1200" spc="-1" strike="noStrike">
                <a:solidFill>
                  <a:srgbClr val="f68a1f"/>
                </a:solidFill>
                <a:latin typeface="Calibri"/>
              </a:rPr>
              <a:t>muchas llamadas en una misma campañ</a:t>
            </a: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a, 42 recibieron más de 20 llamadas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s-ES" sz="1200" spc="-1" strike="noStrike">
                <a:solidFill>
                  <a:schemeClr val="dk1"/>
                </a:solidFill>
                <a:latin typeface="Calibri"/>
              </a:rPr>
              <a:t>A partir de 4-5 llamadas número de </a:t>
            </a:r>
            <a:r>
              <a:rPr b="0" lang="es-ES" sz="1200" spc="-1" strike="noStrike">
                <a:solidFill>
                  <a:srgbClr val="f68a1f"/>
                </a:solidFill>
                <a:latin typeface="Calibri"/>
              </a:rPr>
              <a:t>No es muy superior al número de SI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848520" y="1180080"/>
            <a:ext cx="5343120" cy="2827800"/>
          </a:xfrm>
          <a:prstGeom prst="rect">
            <a:avLst/>
          </a:prstGeom>
          <a:ln w="0">
            <a:noFill/>
          </a:ln>
        </p:spPr>
      </p:pic>
      <p:pic>
        <p:nvPicPr>
          <p:cNvPr id="62" name="" descr=""/>
          <p:cNvPicPr/>
          <p:nvPr/>
        </p:nvPicPr>
        <p:blipFill>
          <a:blip r:embed="rId2"/>
          <a:stretch/>
        </p:blipFill>
        <p:spPr>
          <a:xfrm>
            <a:off x="6126120" y="3442320"/>
            <a:ext cx="7200" cy="7200"/>
          </a:xfrm>
          <a:prstGeom prst="rect">
            <a:avLst/>
          </a:prstGeom>
          <a:ln w="0">
            <a:noFill/>
          </a:ln>
        </p:spPr>
      </p:pic>
      <p:pic>
        <p:nvPicPr>
          <p:cNvPr id="63" name="" descr=""/>
          <p:cNvPicPr/>
          <p:nvPr/>
        </p:nvPicPr>
        <p:blipFill>
          <a:blip r:embed="rId3"/>
          <a:stretch/>
        </p:blipFill>
        <p:spPr>
          <a:xfrm>
            <a:off x="6126120" y="3442320"/>
            <a:ext cx="7200" cy="7200"/>
          </a:xfrm>
          <a:prstGeom prst="rect">
            <a:avLst/>
          </a:prstGeom>
          <a:ln w="0">
            <a:noFill/>
          </a:ln>
        </p:spPr>
      </p:pic>
      <p:pic>
        <p:nvPicPr>
          <p:cNvPr id="64" name="" descr=""/>
          <p:cNvPicPr/>
          <p:nvPr/>
        </p:nvPicPr>
        <p:blipFill>
          <a:blip r:embed="rId4"/>
          <a:stretch/>
        </p:blipFill>
        <p:spPr>
          <a:xfrm>
            <a:off x="5885640" y="3535920"/>
            <a:ext cx="5678640" cy="2810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 t="-17000" b="-17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/>
          </p:nvPr>
        </p:nvSpPr>
        <p:spPr>
          <a:xfrm>
            <a:off x="476280" y="2228040"/>
            <a:ext cx="5154480" cy="80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s-ES" sz="4800" spc="-1" strike="noStrike">
                <a:solidFill>
                  <a:srgbClr val="f68a1f"/>
                </a:solidFill>
                <a:latin typeface="Proxima Nova"/>
              </a:rPr>
              <a:t>Gracias</a:t>
            </a:r>
            <a:endParaRPr b="0" lang="es-ES" sz="4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76280" y="3315240"/>
            <a:ext cx="3733200" cy="646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70c0"/>
                </a:solidFill>
                <a:latin typeface="Calibri"/>
              </a:rPr>
              <a:t>*</a:t>
            </a:r>
            <a:r>
              <a:rPr b="0" lang="es-ES" sz="1400" spc="-1" strike="noStrike">
                <a:solidFill>
                  <a:srgbClr val="0070c0"/>
                </a:solidFill>
                <a:latin typeface="Calibri"/>
              </a:rPr>
              <a:t>Pon</a:t>
            </a:r>
            <a:r>
              <a:rPr b="0" lang="en-US" sz="1400" spc="-1" strike="noStrike">
                <a:solidFill>
                  <a:srgbClr val="0070c0"/>
                </a:solidFill>
                <a:latin typeface="Calibri"/>
              </a:rPr>
              <a:t> Tu </a:t>
            </a:r>
            <a:r>
              <a:rPr b="0" lang="es-ES" sz="1400" spc="-1" strike="noStrike">
                <a:solidFill>
                  <a:srgbClr val="0070c0"/>
                </a:solidFill>
                <a:latin typeface="Calibri"/>
              </a:rPr>
              <a:t>nombre</a:t>
            </a:r>
            <a:r>
              <a:rPr b="0" lang="en-US" sz="1400" spc="-1" strike="noStrike">
                <a:solidFill>
                  <a:srgbClr val="0070c0"/>
                </a:solidFill>
                <a:latin typeface="Calibri"/>
              </a:rPr>
              <a:t> Por Orden </a:t>
            </a:r>
            <a:r>
              <a:rPr b="0" lang="es-ES" sz="1400" spc="-1" strike="noStrike">
                <a:solidFill>
                  <a:srgbClr val="0070c0"/>
                </a:solidFill>
                <a:latin typeface="Calibri"/>
              </a:rPr>
              <a:t>Alfabético</a:t>
            </a:r>
            <a:r>
              <a:rPr b="0" lang="en-US" sz="1400" spc="-1" strike="noStrike">
                <a:solidFill>
                  <a:srgbClr val="0070c0"/>
                </a:solidFill>
                <a:latin typeface="Calibri"/>
              </a:rPr>
              <a:t>  </a:t>
            </a:r>
            <a:r>
              <a:rPr b="0" lang="es-ES" sz="1400" spc="-1" strike="noStrike">
                <a:solidFill>
                  <a:srgbClr val="0070c0"/>
                </a:solidFill>
                <a:latin typeface="Calibri"/>
              </a:rPr>
              <a:t>Apellido</a:t>
            </a:r>
            <a:r>
              <a:rPr b="0" lang="en-US" sz="1400" spc="-1" strike="noStrike">
                <a:solidFill>
                  <a:srgbClr val="0070c0"/>
                </a:solidFill>
                <a:latin typeface="Calibri"/>
              </a:rPr>
              <a:t>*</a:t>
            </a:r>
            <a:br>
              <a:rPr sz="1400"/>
            </a:br>
            <a:endParaRPr b="0" lang="es-ES" sz="1400" spc="-1" strike="noStrike">
              <a:solidFill>
                <a:srgbClr val="ffffff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70c0"/>
                </a:solidFill>
                <a:latin typeface="Calibri"/>
              </a:rPr>
              <a:t>…… </a:t>
            </a:r>
            <a:r>
              <a:rPr b="0" lang="en-US" sz="1400" spc="-1" strike="noStrike">
                <a:solidFill>
                  <a:srgbClr val="0070c0"/>
                </a:solidFill>
                <a:latin typeface="Calibri"/>
              </a:rPr>
              <a:t>, Laura Pelegrín, Juan Romero R.,……, </a:t>
            </a:r>
            <a:endParaRPr b="0" lang="es-E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7" name="Rectángulo 4"/>
          <p:cNvSpPr/>
          <p:nvPr/>
        </p:nvSpPr>
        <p:spPr>
          <a:xfrm>
            <a:off x="1088280" y="1538640"/>
            <a:ext cx="2130840" cy="546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s-ES" sz="3600" spc="-1" strike="noStrike">
                <a:solidFill>
                  <a:schemeClr val="dk1"/>
                </a:solidFill>
                <a:latin typeface="Proxima Nova"/>
              </a:rPr>
              <a:t>GRUP-</a:t>
            </a:r>
            <a:r>
              <a:rPr b="0" lang="es-ES" sz="3600" spc="-1" strike="noStrike">
                <a:solidFill>
                  <a:srgbClr val="f68a1f"/>
                </a:solidFill>
                <a:latin typeface="Proxima Nova"/>
              </a:rPr>
              <a:t>A</a:t>
            </a:r>
            <a:endParaRPr b="0" lang="es-E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542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f68a1f"/>
      </a:hlink>
      <a:folHlink>
        <a:srgbClr val="666699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542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f68a1f"/>
      </a:hlink>
      <a:folHlink>
        <a:srgbClr val="666699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Custom 542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f68a1f"/>
      </a:hlink>
      <a:folHlink>
        <a:srgbClr val="666699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926</TotalTime>
  <Application>LibreOffice/24.2.5.2$Windows_X86_64 LibreOffice_project/bffef4ea93e59bebbeaf7f431bb02b1a39ee8a59</Application>
  <AppVersion>15.0000</AppVersion>
  <Words>266</Words>
  <Paragraphs>34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2020-09-29T07:20:24Z</dcterms:created>
  <dc:creator>USER</dc:creator>
  <dc:description/>
  <dc:language>es-ES</dc:language>
  <cp:lastModifiedBy/>
  <dcterms:modified xsi:type="dcterms:W3CDTF">2024-10-11T11:55:30Z</dcterms:modified>
  <cp:revision>88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</vt:i4>
  </property>
  <property fmtid="{D5CDD505-2E9C-101B-9397-08002B2CF9AE}" pid="3" name="PresentationFormat">
    <vt:lpwstr>Panorámica</vt:lpwstr>
  </property>
  <property fmtid="{D5CDD505-2E9C-101B-9397-08002B2CF9AE}" pid="4" name="Slides">
    <vt:i4>5</vt:i4>
  </property>
</Properties>
</file>